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47" r:id="rId2"/>
    <p:sldId id="348" r:id="rId3"/>
    <p:sldId id="363" r:id="rId4"/>
    <p:sldId id="366" r:id="rId5"/>
    <p:sldId id="367" r:id="rId6"/>
    <p:sldId id="368" r:id="rId7"/>
    <p:sldId id="355" r:id="rId8"/>
    <p:sldId id="369" r:id="rId9"/>
    <p:sldId id="359" r:id="rId10"/>
    <p:sldId id="360" r:id="rId11"/>
    <p:sldId id="362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8E1D"/>
    <a:srgbClr val="FF6600"/>
    <a:srgbClr val="FFFF99"/>
    <a:srgbClr val="FF7415"/>
    <a:srgbClr val="333399"/>
    <a:srgbClr val="FF9B37"/>
    <a:srgbClr val="FF8811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31" autoAdjust="0"/>
  </p:normalViewPr>
  <p:slideViewPr>
    <p:cSldViewPr snapToGrid="0" snapToObjects="1">
      <p:cViewPr varScale="1">
        <p:scale>
          <a:sx n="79" d="100"/>
          <a:sy n="79" d="100"/>
        </p:scale>
        <p:origin x="165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95698-F012-409E-8B51-53EDB5CBD4C4}" type="datetimeFigureOut">
              <a:rPr lang="es-CL" smtClean="0"/>
              <a:pPr/>
              <a:t>30-06-2026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7782A-9BD3-45B6-8086-5060E282537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36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5C536-055A-4D33-BFA1-C07FF09CC9F7}" type="datetimeFigureOut">
              <a:rPr lang="es-CL" smtClean="0"/>
              <a:pPr/>
              <a:t>30-06-2026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FE46D-FD29-4E79-80CF-713E4AA78BD7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808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171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FE46D-FD29-4E79-80CF-713E4AA78BD7}" type="slidenum">
              <a:rPr lang="es-CL" smtClean="0"/>
              <a:pPr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038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783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457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3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09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5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68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30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105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019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23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673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2D0FD-9D0D-2A4A-9524-6DBC99E30AFE}" type="datetimeFigureOut">
              <a:rPr lang="es-ES" smtClean="0"/>
              <a:pPr/>
              <a:t>30/06/2026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1B6CC-1F67-374E-BCF4-A069E1BCB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09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 descr="Plantilla Powerpoint-02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r="1392" b="2227"/>
          <a:stretch/>
        </p:blipFill>
        <p:spPr>
          <a:xfrm>
            <a:off x="-8715" y="0"/>
            <a:ext cx="9152715" cy="5056909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4" name="Rectángulo 3"/>
          <p:cNvSpPr/>
          <p:nvPr/>
        </p:nvSpPr>
        <p:spPr>
          <a:xfrm>
            <a:off x="4738253" y="0"/>
            <a:ext cx="3574473" cy="1385455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4"/>
          <p:cNvSpPr/>
          <p:nvPr/>
        </p:nvSpPr>
        <p:spPr>
          <a:xfrm>
            <a:off x="4746968" y="1420091"/>
            <a:ext cx="3574473" cy="5223173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4567642" y="2941599"/>
            <a:ext cx="3809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Preparación para simulacros de evacuaciones </a:t>
            </a:r>
          </a:p>
        </p:txBody>
      </p:sp>
    </p:spTree>
    <p:extLst>
      <p:ext uri="{BB962C8B-B14F-4D97-AF65-F5344CB8AC3E}">
        <p14:creationId xmlns:p14="http://schemas.microsoft.com/office/powerpoint/2010/main" val="208704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70829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CL" sz="3600" b="1" dirty="0"/>
              <a:t>Principios básicos para una evacuación segura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2706" y="2332038"/>
            <a:ext cx="8229600" cy="3901510"/>
          </a:xfrm>
          <a:noFill/>
        </p:spPr>
        <p:txBody>
          <a:bodyPr/>
          <a:lstStyle/>
          <a:p>
            <a:pPr marL="0" indent="0">
              <a:buNone/>
            </a:pPr>
            <a:r>
              <a:rPr lang="es-MX" dirty="0"/>
              <a:t>✓ Mantener la calma.</a:t>
            </a:r>
            <a:br>
              <a:rPr lang="es-MX" dirty="0"/>
            </a:br>
            <a:r>
              <a:rPr lang="es-MX" dirty="0"/>
              <a:t>✓ Comunicación efectiva.</a:t>
            </a:r>
            <a:br>
              <a:rPr lang="es-MX" dirty="0"/>
            </a:br>
            <a:r>
              <a:rPr lang="es-MX" dirty="0"/>
              <a:t>✓ La seguridad es lo primero.</a:t>
            </a:r>
            <a:br>
              <a:rPr lang="es-MX" dirty="0"/>
            </a:br>
            <a:r>
              <a:rPr lang="es-MX" dirty="0"/>
              <a:t>✓ Ayudar a quien lo necesite.</a:t>
            </a: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04" y="4595018"/>
            <a:ext cx="7553391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20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03563" y="2122346"/>
            <a:ext cx="71489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i="1" dirty="0"/>
              <a:t>"El monitor de emergencia es un líder durante situaciones críticas. Su preparación, calma y capacidad de orientar a las personas son fundamentales para lograr una evacuación segura y proteger la vida de toda </a:t>
            </a:r>
            <a:r>
              <a:rPr lang="es-MX" b="1" i="1"/>
              <a:t>la comunidad."</a:t>
            </a:r>
            <a:endParaRPr lang="es-CL" b="1" i="1" dirty="0"/>
          </a:p>
        </p:txBody>
      </p:sp>
    </p:spTree>
    <p:extLst>
      <p:ext uri="{BB962C8B-B14F-4D97-AF65-F5344CB8AC3E}">
        <p14:creationId xmlns:p14="http://schemas.microsoft.com/office/powerpoint/2010/main" val="296632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623455" y="99507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CL" sz="3200" b="1" dirty="0"/>
              <a:t>OBJETIVO</a:t>
            </a:r>
          </a:p>
        </p:txBody>
      </p:sp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199" y="1901243"/>
            <a:ext cx="520931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Evaluar y fortalecer la capacidad de respuesta de la organización frente a una situación de emergencia</a:t>
            </a:r>
            <a:r>
              <a:rPr lang="es-CL" altLang="es-CL" sz="2400" dirty="0">
                <a:latin typeface="Arial" panose="020B0604020202020204" pitchFamily="34" charset="0"/>
              </a:rPr>
              <a:t>, mediante la práctica de procedimientos ya establecidos, en un ambiente controlado y seguro</a:t>
            </a:r>
            <a:r>
              <a:rPr lang="es-CL" altLang="es-CL" sz="2000" dirty="0">
                <a:latin typeface="Arial" panose="020B0604020202020204" pitchFamily="34" charset="0"/>
              </a:rPr>
              <a:t>.</a:t>
            </a: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306" y="1901243"/>
            <a:ext cx="2712203" cy="36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45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s-CL" dirty="0"/>
              <a:t>Organigrama de Emergencias</a:t>
            </a:r>
          </a:p>
        </p:txBody>
      </p:sp>
      <p:pic>
        <p:nvPicPr>
          <p:cNvPr id="4" name="Picture 2" descr="ORGAN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18" y="2030506"/>
            <a:ext cx="6763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275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7147"/>
            <a:ext cx="8229600" cy="1143000"/>
          </a:xfrm>
        </p:spPr>
        <p:txBody>
          <a:bodyPr/>
          <a:lstStyle/>
          <a:p>
            <a:pPr algn="l"/>
            <a:r>
              <a:rPr lang="es-MX" b="1" dirty="0"/>
              <a:t>Cargos y Funciones: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750147"/>
            <a:ext cx="8229600" cy="43760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b="1" dirty="0"/>
              <a:t>Coordinador general: </a:t>
            </a:r>
            <a:r>
              <a:rPr lang="es-MX" dirty="0"/>
              <a:t>Se encuentra en el nivel superior por que es la máxima autoridad  durante la emergencia. </a:t>
            </a:r>
          </a:p>
          <a:p>
            <a:pPr marL="0" indent="0">
              <a:buNone/>
            </a:pPr>
            <a:r>
              <a:rPr lang="es-MX" b="1" dirty="0"/>
              <a:t>Funciones  del Coordinador General 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Activa el procedimiento de emergencia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Toma las decisiones estratégicas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Autoriza la evacuación total o parcial si corresponde.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7243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33056"/>
            <a:ext cx="8229600" cy="48931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b="1" dirty="0"/>
              <a:t>Líder de emergencia: Responsable </a:t>
            </a:r>
            <a:r>
              <a:rPr lang="es-MX" dirty="0"/>
              <a:t>de dirigir las acciones operativas durante la emergencia y coordinar los monitores.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b="1" dirty="0"/>
              <a:t>Funciones del Líder de Emergencia 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Recibir instrucciones del coordinador general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Coordinar con los monitores de apoyo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/>
              <a:t>Supervisar el desarrollo de la evacuación  mantener informado al coordinador general obre la situación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5508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Prevención de riesgos : Está</a:t>
            </a:r>
            <a:r>
              <a:rPr lang="es-MX" dirty="0"/>
              <a:t> conectado con todos los niveles, apoyando técnicamente  para que el proceso se realice de forma segura , controlada, rápida y eficiente.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7170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39443" y="3354521"/>
            <a:ext cx="5562741" cy="2603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s-MX" sz="3000" b="1" dirty="0"/>
              <a:t>Importancia de los monitores:</a:t>
            </a:r>
          </a:p>
          <a:p>
            <a:pPr marL="0" indent="0">
              <a:buNone/>
            </a:pPr>
            <a:endParaRPr lang="es-MX" sz="1100" b="1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Son líderes durante una emergencia.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Facilitan una evacuación rápida y ordenada.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Reducen el riesgo de accidentes.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39443" y="1095575"/>
            <a:ext cx="8185901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/>
              <a:t>Monitores de emergencia: </a:t>
            </a:r>
            <a:r>
              <a:rPr lang="es-MX" sz="3000" dirty="0"/>
              <a:t>Es el(a) responsable de informar a las personas en un evento de emergencia y de dirigirlos a un lugar seguro en caso de una evacuación.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184" y="2810021"/>
            <a:ext cx="2332476" cy="344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32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54182"/>
            <a:ext cx="8229600" cy="1046018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Funciones de los Monitores en las emergencias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9328" y="1745672"/>
            <a:ext cx="2677001" cy="4819781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sz="4400" b="1" dirty="0"/>
              <a:t>Antes</a:t>
            </a:r>
          </a:p>
          <a:p>
            <a:pPr marL="0" indent="0" algn="ctr">
              <a:buNone/>
            </a:pPr>
            <a:endParaRPr lang="es-MX" sz="4400" b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Conocer procedimientos de Emergencia.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Identificar rutas de evacuación.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Reconocer zonas de seguridad.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Verificar que las vías permanezcan despejadas.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Identificar personas con discapacidad o movilidad reducida.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2858851" y="1745671"/>
            <a:ext cx="2921570" cy="4828895"/>
          </a:xfrm>
          <a:custGeom>
            <a:avLst/>
            <a:gdLst>
              <a:gd name="connsiteX0" fmla="*/ 0 w 2920236"/>
              <a:gd name="connsiteY0" fmla="*/ 0 h 4727448"/>
              <a:gd name="connsiteX1" fmla="*/ 2920236 w 2920236"/>
              <a:gd name="connsiteY1" fmla="*/ 0 h 4727448"/>
              <a:gd name="connsiteX2" fmla="*/ 2920236 w 2920236"/>
              <a:gd name="connsiteY2" fmla="*/ 4727448 h 4727448"/>
              <a:gd name="connsiteX3" fmla="*/ 0 w 2920236"/>
              <a:gd name="connsiteY3" fmla="*/ 4727448 h 4727448"/>
              <a:gd name="connsiteX4" fmla="*/ 0 w 2920236"/>
              <a:gd name="connsiteY4" fmla="*/ 0 h 4727448"/>
              <a:gd name="connsiteX0" fmla="*/ 13855 w 2920236"/>
              <a:gd name="connsiteY0" fmla="*/ 0 h 4810575"/>
              <a:gd name="connsiteX1" fmla="*/ 2920236 w 2920236"/>
              <a:gd name="connsiteY1" fmla="*/ 83127 h 4810575"/>
              <a:gd name="connsiteX2" fmla="*/ 2920236 w 2920236"/>
              <a:gd name="connsiteY2" fmla="*/ 4810575 h 4810575"/>
              <a:gd name="connsiteX3" fmla="*/ 0 w 2920236"/>
              <a:gd name="connsiteY3" fmla="*/ 4810575 h 4810575"/>
              <a:gd name="connsiteX4" fmla="*/ 13855 w 2920236"/>
              <a:gd name="connsiteY4" fmla="*/ 0 h 4810575"/>
              <a:gd name="connsiteX0" fmla="*/ 13855 w 2934091"/>
              <a:gd name="connsiteY0" fmla="*/ 0 h 4810575"/>
              <a:gd name="connsiteX1" fmla="*/ 2934091 w 2934091"/>
              <a:gd name="connsiteY1" fmla="*/ 0 h 4810575"/>
              <a:gd name="connsiteX2" fmla="*/ 2920236 w 2934091"/>
              <a:gd name="connsiteY2" fmla="*/ 4810575 h 4810575"/>
              <a:gd name="connsiteX3" fmla="*/ 0 w 2934091"/>
              <a:gd name="connsiteY3" fmla="*/ 4810575 h 4810575"/>
              <a:gd name="connsiteX4" fmla="*/ 13855 w 2934091"/>
              <a:gd name="connsiteY4" fmla="*/ 0 h 4810575"/>
              <a:gd name="connsiteX0" fmla="*/ 13855 w 2934091"/>
              <a:gd name="connsiteY0" fmla="*/ 0 h 4810575"/>
              <a:gd name="connsiteX1" fmla="*/ 2934091 w 2934091"/>
              <a:gd name="connsiteY1" fmla="*/ 0 h 4810575"/>
              <a:gd name="connsiteX2" fmla="*/ 2920236 w 2934091"/>
              <a:gd name="connsiteY2" fmla="*/ 4810575 h 4810575"/>
              <a:gd name="connsiteX3" fmla="*/ 0 w 2934091"/>
              <a:gd name="connsiteY3" fmla="*/ 4502322 h 4810575"/>
              <a:gd name="connsiteX4" fmla="*/ 13855 w 2934091"/>
              <a:gd name="connsiteY4" fmla="*/ 0 h 4810575"/>
              <a:gd name="connsiteX0" fmla="*/ 13855 w 2934091"/>
              <a:gd name="connsiteY0" fmla="*/ 0 h 4502322"/>
              <a:gd name="connsiteX1" fmla="*/ 2934091 w 2934091"/>
              <a:gd name="connsiteY1" fmla="*/ 0 h 4502322"/>
              <a:gd name="connsiteX2" fmla="*/ 2906381 w 2934091"/>
              <a:gd name="connsiteY2" fmla="*/ 4463791 h 4502322"/>
              <a:gd name="connsiteX3" fmla="*/ 0 w 2934091"/>
              <a:gd name="connsiteY3" fmla="*/ 4502322 h 4502322"/>
              <a:gd name="connsiteX4" fmla="*/ 13855 w 2934091"/>
              <a:gd name="connsiteY4" fmla="*/ 0 h 4502322"/>
              <a:gd name="connsiteX0" fmla="*/ 13855 w 2934091"/>
              <a:gd name="connsiteY0" fmla="*/ 0 h 4502322"/>
              <a:gd name="connsiteX1" fmla="*/ 2934091 w 2934091"/>
              <a:gd name="connsiteY1" fmla="*/ 0 h 4502322"/>
              <a:gd name="connsiteX2" fmla="*/ 2906381 w 2934091"/>
              <a:gd name="connsiteY2" fmla="*/ 4463791 h 4502322"/>
              <a:gd name="connsiteX3" fmla="*/ 0 w 2934091"/>
              <a:gd name="connsiteY3" fmla="*/ 4502322 h 4502322"/>
              <a:gd name="connsiteX4" fmla="*/ 13855 w 2934091"/>
              <a:gd name="connsiteY4" fmla="*/ 0 h 4502322"/>
              <a:gd name="connsiteX0" fmla="*/ 13855 w 2934091"/>
              <a:gd name="connsiteY0" fmla="*/ 0 h 4502322"/>
              <a:gd name="connsiteX1" fmla="*/ 2934091 w 2934091"/>
              <a:gd name="connsiteY1" fmla="*/ 0 h 4502322"/>
              <a:gd name="connsiteX2" fmla="*/ 2906381 w 2934091"/>
              <a:gd name="connsiteY2" fmla="*/ 4463791 h 4502322"/>
              <a:gd name="connsiteX3" fmla="*/ 0 w 2934091"/>
              <a:gd name="connsiteY3" fmla="*/ 4502322 h 4502322"/>
              <a:gd name="connsiteX4" fmla="*/ 13855 w 2934091"/>
              <a:gd name="connsiteY4" fmla="*/ 0 h 4502322"/>
              <a:gd name="connsiteX0" fmla="*/ 1334 w 2921570"/>
              <a:gd name="connsiteY0" fmla="*/ 0 h 4476634"/>
              <a:gd name="connsiteX1" fmla="*/ 2921570 w 2921570"/>
              <a:gd name="connsiteY1" fmla="*/ 0 h 4476634"/>
              <a:gd name="connsiteX2" fmla="*/ 2893860 w 2921570"/>
              <a:gd name="connsiteY2" fmla="*/ 4463791 h 4476634"/>
              <a:gd name="connsiteX3" fmla="*/ 1333 w 2921570"/>
              <a:gd name="connsiteY3" fmla="*/ 4476634 h 4476634"/>
              <a:gd name="connsiteX4" fmla="*/ 1334 w 2921570"/>
              <a:gd name="connsiteY4" fmla="*/ 0 h 4476634"/>
              <a:gd name="connsiteX0" fmla="*/ 1334 w 2921570"/>
              <a:gd name="connsiteY0" fmla="*/ 0 h 4476634"/>
              <a:gd name="connsiteX1" fmla="*/ 2921570 w 2921570"/>
              <a:gd name="connsiteY1" fmla="*/ 0 h 4476634"/>
              <a:gd name="connsiteX2" fmla="*/ 2893860 w 2921570"/>
              <a:gd name="connsiteY2" fmla="*/ 4463791 h 4476634"/>
              <a:gd name="connsiteX3" fmla="*/ 1333 w 2921570"/>
              <a:gd name="connsiteY3" fmla="*/ 4476634 h 4476634"/>
              <a:gd name="connsiteX4" fmla="*/ 1334 w 2921570"/>
              <a:gd name="connsiteY4" fmla="*/ 0 h 4476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1570" h="4476634">
                <a:moveTo>
                  <a:pt x="1334" y="0"/>
                </a:moveTo>
                <a:lnTo>
                  <a:pt x="2921570" y="0"/>
                </a:lnTo>
                <a:cubicBezTo>
                  <a:pt x="2916952" y="1603525"/>
                  <a:pt x="2898478" y="2860266"/>
                  <a:pt x="2893860" y="4463791"/>
                </a:cubicBezTo>
                <a:lnTo>
                  <a:pt x="1333" y="4476634"/>
                </a:lnTo>
                <a:cubicBezTo>
                  <a:pt x="5951" y="2873109"/>
                  <a:pt x="-3284" y="1603525"/>
                  <a:pt x="1334" y="0"/>
                </a:cubicBezTo>
                <a:close/>
              </a:path>
            </a:pathLst>
          </a:cu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s-CL" sz="2400" b="1" dirty="0">
                <a:solidFill>
                  <a:schemeClr val="lt1"/>
                </a:solidFill>
              </a:rPr>
              <a:t>Durante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s-CL" sz="2400" b="1" dirty="0">
              <a:solidFill>
                <a:schemeClr val="lt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Mantener la calma.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Entregar instrucciones claras.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Guiar la evacuación.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Verificar dependencias asignadas.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Reportar novedades al Líder.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MX" altLang="es-CL" dirty="0">
                <a:latin typeface="Arial" panose="020B0604020202020204" pitchFamily="34" charset="0"/>
              </a:rPr>
              <a:t>Dirigir a la zona de seguridad.</a:t>
            </a:r>
          </a:p>
          <a:p>
            <a:endParaRPr lang="es-MX" b="1" dirty="0"/>
          </a:p>
        </p:txBody>
      </p:sp>
      <p:sp>
        <p:nvSpPr>
          <p:cNvPr id="6" name="Rectángulo 5"/>
          <p:cNvSpPr/>
          <p:nvPr/>
        </p:nvSpPr>
        <p:spPr>
          <a:xfrm>
            <a:off x="5766565" y="1745673"/>
            <a:ext cx="2920236" cy="4819781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MX" sz="2400" b="1" dirty="0">
                <a:solidFill>
                  <a:schemeClr val="lt1"/>
                </a:solidFill>
              </a:rPr>
              <a:t>Después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altLang="es-CL" b="1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Confirmar al líder de la emergencia la llegada a la zona de seguridad.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Apoyar el control de asistencia o conteo según corresponda.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Informar incidentes observados al líder de emergencia.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s-CL" altLang="es-CL" dirty="0">
                <a:latin typeface="Arial" panose="020B0604020202020204" pitchFamily="34" charset="0"/>
              </a:rPr>
              <a:t>Impedir el reingreso sin autorización.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s-CL" altLang="es-C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7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362" y="1092056"/>
            <a:ext cx="843741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b="1" dirty="0"/>
              <a:t>Consideraciones para Personas con Discapacidad o Movilidad Reducida</a:t>
            </a:r>
            <a:endParaRPr lang="es-CL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06581" y="2989179"/>
            <a:ext cx="5133136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Identificación previa.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Asignación de acompañantes.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Apoyo durante el desplazamiento.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CL" altLang="es-C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CL" altLang="es-C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Comunicación permanente con el Líder</a:t>
            </a:r>
            <a:r>
              <a:rPr kumimoji="0" lang="es-CL" alt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30684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predeterminado.thmx</Template>
  <TotalTime>8738</TotalTime>
  <Words>427</Words>
  <Application>Microsoft Office PowerPoint</Application>
  <PresentationFormat>Presentación en pantalla (4:3)</PresentationFormat>
  <Paragraphs>71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Tema predeterminado</vt:lpstr>
      <vt:lpstr>Presentación de PowerPoint</vt:lpstr>
      <vt:lpstr>OBJETIVO</vt:lpstr>
      <vt:lpstr>Organigrama de Emergencias</vt:lpstr>
      <vt:lpstr>Cargos y Funciones:</vt:lpstr>
      <vt:lpstr>Presentación de PowerPoint</vt:lpstr>
      <vt:lpstr>Presentación de PowerPoint</vt:lpstr>
      <vt:lpstr>Presentación de PowerPoint</vt:lpstr>
      <vt:lpstr>Funciones de los Monitores en las emergencias</vt:lpstr>
      <vt:lpstr>Consideraciones para Personas con Discapacidad o Movilidad Reducida</vt:lpstr>
      <vt:lpstr>Principios básicos para una evacuación segura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MARKETING</dc:creator>
  <cp:lastModifiedBy>Fernando Dahmen</cp:lastModifiedBy>
  <cp:revision>329</cp:revision>
  <cp:lastPrinted>2019-05-03T23:59:25Z</cp:lastPrinted>
  <dcterms:created xsi:type="dcterms:W3CDTF">2018-10-03T21:00:57Z</dcterms:created>
  <dcterms:modified xsi:type="dcterms:W3CDTF">2026-06-30T14:17:09Z</dcterms:modified>
</cp:coreProperties>
</file>